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5" r:id="rId3"/>
    <p:sldId id="375" r:id="rId4"/>
    <p:sldId id="369" r:id="rId5"/>
    <p:sldId id="378" r:id="rId6"/>
    <p:sldId id="303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5C664B-7C90-433F-E903-5E8C7DD015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2034CFF-F7C1-3307-7356-3F608B4960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4BBE82C-89B8-0414-182D-F1BCA02B2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477E9-A415-4801-90EF-C25A293C35A9}" type="datetimeFigureOut">
              <a:rPr lang="de-AT" smtClean="0"/>
              <a:t>21.09.2025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65DC94-6E7C-38A3-1D8A-2EB912956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3B7A15-5C68-F42D-B3AD-91CF7C268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C46F-61C5-4AF3-A594-1FD0A220912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36564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96B4F3-BA33-1BDE-68E9-F33EB9812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EC80BC4-A09B-1062-C2AF-ADFB9974CE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F6F571E-6DBF-BFB0-17D9-A1A9D4244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477E9-A415-4801-90EF-C25A293C35A9}" type="datetimeFigureOut">
              <a:rPr lang="de-AT" smtClean="0"/>
              <a:t>21.09.2025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5DC99C4-FC60-0292-FD03-6A5203D1D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386F75-3474-43CF-EA5C-56A8760E7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C46F-61C5-4AF3-A594-1FD0A220912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59709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254C612-EADF-5D4C-1466-E9680DBF37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A4848CC-7BF0-A825-08D9-6596CDAC26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1FC8E4D-B956-7541-2039-603729F9F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477E9-A415-4801-90EF-C25A293C35A9}" type="datetimeFigureOut">
              <a:rPr lang="de-AT" smtClean="0"/>
              <a:t>21.09.2025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162745-4366-69DF-7F71-2FD32DC72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01B94A-1803-4D3A-F8C8-95A45354F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C46F-61C5-4AF3-A594-1FD0A220912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05724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05F6B2-AAAF-E1DF-BB77-7B8B5BF92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E1DBD8-22DE-2CF4-AE12-A439B6F07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435D282-0011-BB0D-A396-558E67A82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477E9-A415-4801-90EF-C25A293C35A9}" type="datetimeFigureOut">
              <a:rPr lang="de-AT" smtClean="0"/>
              <a:t>21.09.2025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4182D0-FFBC-950A-5DA0-1C8511125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BEF00E-7F58-5C46-904F-8433884A4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C46F-61C5-4AF3-A594-1FD0A220912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85248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EC7EDF-3216-52E5-E1D8-5A67C382A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E62C597-DEBD-DE18-0629-DE1108F30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3728E3B-D632-F6E8-DEB5-E8CF5EAA4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477E9-A415-4801-90EF-C25A293C35A9}" type="datetimeFigureOut">
              <a:rPr lang="de-AT" smtClean="0"/>
              <a:t>21.09.2025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ECE1A6-1124-4248-6F19-B9B0FD275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201136-FA35-6773-BE52-1D7FD9A4A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C46F-61C5-4AF3-A594-1FD0A220912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99986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32636E-5DD4-3641-FD86-6C3EC9FA9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639571-D91D-9890-714D-96C0A00591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FF76FAE-37B4-6782-A562-D05C9FF614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FA1E181-0D3E-3E95-C4E7-075134BDC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477E9-A415-4801-90EF-C25A293C35A9}" type="datetimeFigureOut">
              <a:rPr lang="de-AT" smtClean="0"/>
              <a:t>21.09.2025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86002A0-9A6F-FC29-D41A-F8A90432C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274D66F-7230-54DD-690F-21C06DD7D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C46F-61C5-4AF3-A594-1FD0A220912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69133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A9F30A-925F-47BB-534E-7303F81E9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5129464-C7E9-C5CE-2F28-52362F588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47DF1B1-188C-7F46-30DE-DA396CCC80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5577A70-97ED-C6B5-5283-EBD681C805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ED8783E-662A-2BD1-DE06-80D2BF0ECD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D10E7F4-86D3-56A3-AC23-CDB96A51F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477E9-A415-4801-90EF-C25A293C35A9}" type="datetimeFigureOut">
              <a:rPr lang="de-AT" smtClean="0"/>
              <a:t>21.09.2025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BCD79E9-5121-45B0-BD5C-DCDE6EC9B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7B2AAE3-9CB8-3EC7-D981-133A32B3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C46F-61C5-4AF3-A594-1FD0A220912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6759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FF1381-6F41-55B3-1458-7A48BA30B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E3A458F-5667-1D63-BEC4-75655AF69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477E9-A415-4801-90EF-C25A293C35A9}" type="datetimeFigureOut">
              <a:rPr lang="de-AT" smtClean="0"/>
              <a:t>21.09.2025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6CE3A21-E73C-3E6B-C57C-DBFFFEE9A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558B73-FB42-B959-2354-EB4DE5456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C46F-61C5-4AF3-A594-1FD0A220912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39954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4503887-8719-F04B-B846-8C1BD3B04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477E9-A415-4801-90EF-C25A293C35A9}" type="datetimeFigureOut">
              <a:rPr lang="de-AT" smtClean="0"/>
              <a:t>21.09.2025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FE98185-E3FA-9FDD-C855-CA96F3A52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3DC1DC1-057C-1AF7-432B-E152C8BAA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C46F-61C5-4AF3-A594-1FD0A220912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13094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C77027-4DD9-6BC3-ABEB-A8243D4FA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A60504-490C-6502-3648-2D7E14FB3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9D5FC25-7B56-6809-333D-1CC76A9A24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81332B5-E382-066A-277F-139FA4042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477E9-A415-4801-90EF-C25A293C35A9}" type="datetimeFigureOut">
              <a:rPr lang="de-AT" smtClean="0"/>
              <a:t>21.09.2025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1CCB38B-2349-A0E6-46A8-515C8FFF8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1138E24-CDF4-B34A-3038-8C5D88D21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C46F-61C5-4AF3-A594-1FD0A220912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8321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BBE7FE-A998-DA69-415E-201D526D3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37EB910-2658-D7E2-D98E-F3D543055B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F224098-7C47-317C-FB9B-7EC0EA5749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E90FE3A-56D3-0251-7178-AC8175D79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477E9-A415-4801-90EF-C25A293C35A9}" type="datetimeFigureOut">
              <a:rPr lang="de-AT" smtClean="0"/>
              <a:t>21.09.2025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708F3D6-96F4-1473-8ED5-E62104958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BD11130-1660-B185-544C-F7D55FCE0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DC46F-61C5-4AF3-A594-1FD0A220912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07893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7EFAA1F-9D47-0D7F-4F49-5DECD2773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8BA47FA-1838-5ABF-9BB4-CA3CBEE18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58D77F-527F-DF40-14CA-AFE1EAC836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3477E9-A415-4801-90EF-C25A293C35A9}" type="datetimeFigureOut">
              <a:rPr lang="de-AT" smtClean="0"/>
              <a:t>21.09.2025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2EB71CD-78C4-678F-897C-DECC406EF6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017EB0-1EB9-C66B-3BF0-7155834874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EDC46F-61C5-4AF3-A594-1FD0A220912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55618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tif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91CBBA-47DF-A72E-342B-B58199E91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007593"/>
          </a:xfrm>
        </p:spPr>
        <p:txBody>
          <a:bodyPr/>
          <a:lstStyle/>
          <a:p>
            <a:r>
              <a:rPr lang="de-DE" dirty="0" err="1"/>
              <a:t>Romanesque</a:t>
            </a:r>
            <a:r>
              <a:rPr lang="de-DE" dirty="0"/>
              <a:t> Bridge</a:t>
            </a:r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4A65105-A4A4-D99B-06BB-EF3B52E189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50207"/>
            <a:ext cx="9144000" cy="2007593"/>
          </a:xfrm>
        </p:spPr>
        <p:txBody>
          <a:bodyPr/>
          <a:lstStyle/>
          <a:p>
            <a:r>
              <a:rPr lang="de-DE" dirty="0" err="1"/>
              <a:t>near</a:t>
            </a:r>
            <a:r>
              <a:rPr lang="de-DE" dirty="0"/>
              <a:t> Zwettl </a:t>
            </a:r>
            <a:r>
              <a:rPr lang="de-DE" dirty="0" err="1"/>
              <a:t>monastery</a:t>
            </a:r>
            <a:endParaRPr lang="de-AT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8A41F0E-76FF-8E78-7248-DB392C3070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225" y="586859"/>
            <a:ext cx="2472896" cy="410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 descr="Ein Bild, das Flagge, Stern, Symbol, Electric Blue (Farbe) enthält.&#10;&#10;KI-generierte Inhalte können fehlerhaft sein.">
            <a:extLst>
              <a:ext uri="{FF2B5EF4-FFF2-40B4-BE49-F238E27FC236}">
                <a16:creationId xmlns:a16="http://schemas.microsoft.com/office/drawing/2014/main" id="{DB5ADC36-A6D8-5C8F-FAB0-EC6F36613C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879" y="586859"/>
            <a:ext cx="1319841" cy="882094"/>
          </a:xfrm>
          <a:prstGeom prst="rect">
            <a:avLst/>
          </a:prstGeom>
        </p:spPr>
      </p:pic>
      <p:pic>
        <p:nvPicPr>
          <p:cNvPr id="6" name="Grafik 5" descr="Ein Bild, das Text, Schrift, Screenshot, Design enthält.&#10;&#10;KI-generierte Inhalte können fehlerhaft sein.">
            <a:extLst>
              <a:ext uri="{FF2B5EF4-FFF2-40B4-BE49-F238E27FC236}">
                <a16:creationId xmlns:a16="http://schemas.microsoft.com/office/drawing/2014/main" id="{74CE577F-82B7-B213-0834-F932D1F008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80" y="620051"/>
            <a:ext cx="775830" cy="76748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8BB1C33-ABA5-DD87-986C-893B5CFCEB9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9153" y="620051"/>
            <a:ext cx="769611" cy="848902"/>
          </a:xfrm>
          <a:prstGeom prst="rect">
            <a:avLst/>
          </a:prstGeom>
        </p:spPr>
      </p:pic>
      <p:pic>
        <p:nvPicPr>
          <p:cNvPr id="8" name="Grafik 7" descr="Ein Bild, das Text, Schrift, Screenshot, Logo enthält.&#10;&#10;KI-generierte Inhalte können fehlerhaft sein.">
            <a:extLst>
              <a:ext uri="{FF2B5EF4-FFF2-40B4-BE49-F238E27FC236}">
                <a16:creationId xmlns:a16="http://schemas.microsoft.com/office/drawing/2014/main" id="{CFB7A382-CF4C-0612-740E-22E4BC5CBB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476" y="4391183"/>
            <a:ext cx="6355048" cy="2204813"/>
          </a:xfrm>
          <a:prstGeom prst="rect">
            <a:avLst/>
          </a:prstGeom>
        </p:spPr>
      </p:pic>
      <p:pic>
        <p:nvPicPr>
          <p:cNvPr id="10" name="Romanesque Bridge female">
            <a:hlinkClick r:id="" action="ppaction://media"/>
            <a:extLst>
              <a:ext uri="{FF2B5EF4-FFF2-40B4-BE49-F238E27FC236}">
                <a16:creationId xmlns:a16="http://schemas.microsoft.com/office/drawing/2014/main" id="{28F68052-1971-02B1-6F08-F8E5D8C0C6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41862" y="599426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083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6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>
            <a:extLst>
              <a:ext uri="{FF2B5EF4-FFF2-40B4-BE49-F238E27FC236}">
                <a16:creationId xmlns:a16="http://schemas.microsoft.com/office/drawing/2014/main" id="{060F180C-2127-9984-0601-BA5D73031FB5}"/>
              </a:ext>
            </a:extLst>
          </p:cNvPr>
          <p:cNvSpPr txBox="1"/>
          <p:nvPr/>
        </p:nvSpPr>
        <p:spPr>
          <a:xfrm>
            <a:off x="9649152" y="1992701"/>
            <a:ext cx="254860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err="1"/>
              <a:t>Romanesque</a:t>
            </a:r>
            <a:r>
              <a:rPr lang="de-AT" b="1" dirty="0"/>
              <a:t> </a:t>
            </a:r>
            <a:r>
              <a:rPr lang="de-AT" b="1" dirty="0" err="1"/>
              <a:t>bridge</a:t>
            </a:r>
            <a:r>
              <a:rPr lang="de-AT" b="1" dirty="0"/>
              <a:t> and </a:t>
            </a:r>
            <a:r>
              <a:rPr lang="de-AT" b="1" dirty="0" err="1"/>
              <a:t>chapel</a:t>
            </a:r>
            <a:r>
              <a:rPr lang="de-AT" b="1" dirty="0"/>
              <a:t> </a:t>
            </a:r>
            <a:r>
              <a:rPr lang="de-AT" b="1" dirty="0" err="1"/>
              <a:t>of</a:t>
            </a:r>
            <a:r>
              <a:rPr lang="de-AT" b="1" dirty="0"/>
              <a:t> </a:t>
            </a:r>
            <a:r>
              <a:rPr lang="de-AT" b="1" dirty="0" err="1"/>
              <a:t>st.</a:t>
            </a:r>
            <a:r>
              <a:rPr lang="de-AT" b="1" dirty="0"/>
              <a:t> John </a:t>
            </a:r>
            <a:r>
              <a:rPr lang="de-AT" b="1" dirty="0" err="1"/>
              <a:t>of</a:t>
            </a:r>
            <a:r>
              <a:rPr lang="de-AT" b="1" dirty="0"/>
              <a:t> Nepomuk</a:t>
            </a:r>
          </a:p>
          <a:p>
            <a:endParaRPr lang="de-AT" sz="600" dirty="0"/>
          </a:p>
          <a:p>
            <a:pPr>
              <a:defRPr/>
            </a:pPr>
            <a:r>
              <a:rPr lang="de-DE" sz="1800" dirty="0"/>
              <a:t>Josef Frank, 1960</a:t>
            </a:r>
            <a:endParaRPr lang="de-DE" dirty="0"/>
          </a:p>
          <a:p>
            <a:endParaRPr lang="de-DE" dirty="0"/>
          </a:p>
          <a:p>
            <a:endParaRPr lang="de-DE" sz="80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C062096-5959-EB98-F9A0-D4172EF118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970" y="6203051"/>
            <a:ext cx="2472896" cy="410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 descr="Ein Bild, das Flagge, Stern, Symbol, Electric Blue (Farbe) enthält.&#10;&#10;KI-generierte Inhalte können fehlerhaft sein.">
            <a:extLst>
              <a:ext uri="{FF2B5EF4-FFF2-40B4-BE49-F238E27FC236}">
                <a16:creationId xmlns:a16="http://schemas.microsoft.com/office/drawing/2014/main" id="{5F99FCAD-07BF-E82F-7C7C-ED79E5B4E2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879" y="586859"/>
            <a:ext cx="1319841" cy="882094"/>
          </a:xfrm>
          <a:prstGeom prst="rect">
            <a:avLst/>
          </a:prstGeom>
        </p:spPr>
      </p:pic>
      <p:pic>
        <p:nvPicPr>
          <p:cNvPr id="12" name="Grafik 11" descr="Ein Bild, das Text, Schrift, Screenshot, Design enthält.&#10;&#10;KI-generierte Inhalte können fehlerhaft sein.">
            <a:extLst>
              <a:ext uri="{FF2B5EF4-FFF2-40B4-BE49-F238E27FC236}">
                <a16:creationId xmlns:a16="http://schemas.microsoft.com/office/drawing/2014/main" id="{EA3F6262-30B2-BA64-96C0-348941A75D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890" y="5845575"/>
            <a:ext cx="775830" cy="76748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7A2588A-53B6-A3B2-D072-A9A93ADA3631}"/>
              </a:ext>
            </a:extLst>
          </p:cNvPr>
          <p:cNvSpPr txBox="1"/>
          <p:nvPr/>
        </p:nvSpPr>
        <p:spPr>
          <a:xfrm>
            <a:off x="9111290" y="5476243"/>
            <a:ext cx="2838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dirty="0" err="1">
                <a:solidFill>
                  <a:schemeClr val="bg1">
                    <a:lumMod val="65000"/>
                  </a:schemeClr>
                </a:solidFill>
              </a:rPr>
              <a:t>StAZ</a:t>
            </a:r>
            <a:r>
              <a:rPr lang="de-AT" dirty="0">
                <a:solidFill>
                  <a:schemeClr val="bg1">
                    <a:lumMod val="65000"/>
                  </a:schemeClr>
                </a:solidFill>
              </a:rPr>
              <a:t> BA-06.01.06.B.007</a:t>
            </a:r>
          </a:p>
        </p:txBody>
      </p:sp>
      <p:pic>
        <p:nvPicPr>
          <p:cNvPr id="9" name="Grafik 8" descr="Ein Bild, das Gebäude, draußen, Baum, Bogenbrücke enthält.&#10;&#10;KI-generierte Inhalte können fehlerhaft sein.">
            <a:extLst>
              <a:ext uri="{FF2B5EF4-FFF2-40B4-BE49-F238E27FC236}">
                <a16:creationId xmlns:a16="http://schemas.microsoft.com/office/drawing/2014/main" id="{F2BABF45-4531-5A43-7770-12528DFA39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77" y="417983"/>
            <a:ext cx="8638656" cy="569866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3BD0A76-DBC1-E922-8E10-AAB6191D69E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9153" y="620051"/>
            <a:ext cx="769611" cy="84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0104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9000">
        <p159:morph option="byObject"/>
      </p:transition>
    </mc:Choice>
    <mc:Fallback>
      <p:transition spd="slow" advClick="0" advTm="9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Baum, draußen, Fotopapier, Gebäude enthält.&#10;&#10;KI-generierte Inhalte können fehlerhaft sein.">
            <a:extLst>
              <a:ext uri="{FF2B5EF4-FFF2-40B4-BE49-F238E27FC236}">
                <a16:creationId xmlns:a16="http://schemas.microsoft.com/office/drawing/2014/main" id="{161BCEF0-3CE8-9C6B-66C8-8968E2F8E1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3" t="20473" r="21960" b="32554"/>
          <a:stretch/>
        </p:blipFill>
        <p:spPr>
          <a:xfrm>
            <a:off x="304799" y="364053"/>
            <a:ext cx="9145559" cy="5481522"/>
          </a:xfr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2F9CE39-003D-2730-3332-787C38816B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970" y="6203051"/>
            <a:ext cx="2472896" cy="410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 descr="Ein Bild, das Flagge, Stern, Symbol, Electric Blue (Farbe) enthält.&#10;&#10;KI-generierte Inhalte können fehlerhaft sein.">
            <a:extLst>
              <a:ext uri="{FF2B5EF4-FFF2-40B4-BE49-F238E27FC236}">
                <a16:creationId xmlns:a16="http://schemas.microsoft.com/office/drawing/2014/main" id="{185A3CE1-7CA5-6AF6-B804-2BCB89C62F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879" y="586859"/>
            <a:ext cx="1319841" cy="882094"/>
          </a:xfrm>
          <a:prstGeom prst="rect">
            <a:avLst/>
          </a:prstGeom>
        </p:spPr>
      </p:pic>
      <p:pic>
        <p:nvPicPr>
          <p:cNvPr id="8" name="Grafik 7" descr="Ein Bild, das Text, Schrift, Screenshot, Design enthält.&#10;&#10;KI-generierte Inhalte können fehlerhaft sein.">
            <a:extLst>
              <a:ext uri="{FF2B5EF4-FFF2-40B4-BE49-F238E27FC236}">
                <a16:creationId xmlns:a16="http://schemas.microsoft.com/office/drawing/2014/main" id="{D04FDC15-E633-9456-7FDC-5B8A35933A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890" y="5845575"/>
            <a:ext cx="775830" cy="76748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8960213-1618-C16F-7898-B0E2884155C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9153" y="620051"/>
            <a:ext cx="769611" cy="84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66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9000">
        <p:split orient="vert"/>
      </p:transition>
    </mc:Choice>
    <mc:Fallback>
      <p:transition spd="slow" advTm="900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79C74B4-FB9B-8657-5EAC-9EE724DC5A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970" y="6203051"/>
            <a:ext cx="2472896" cy="410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 descr="Ein Bild, das Flagge, Stern, Symbol, Electric Blue (Farbe) enthält.&#10;&#10;KI-generierte Inhalte können fehlerhaft sein.">
            <a:extLst>
              <a:ext uri="{FF2B5EF4-FFF2-40B4-BE49-F238E27FC236}">
                <a16:creationId xmlns:a16="http://schemas.microsoft.com/office/drawing/2014/main" id="{E51001B9-1609-9A0E-D5FF-864584D6D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879" y="586859"/>
            <a:ext cx="1319841" cy="882094"/>
          </a:xfrm>
          <a:prstGeom prst="rect">
            <a:avLst/>
          </a:prstGeom>
        </p:spPr>
      </p:pic>
      <p:pic>
        <p:nvPicPr>
          <p:cNvPr id="6" name="Grafik 5" descr="Ein Bild, das Text, Schrift, Screenshot, Design enthält.&#10;&#10;KI-generierte Inhalte können fehlerhaft sein.">
            <a:extLst>
              <a:ext uri="{FF2B5EF4-FFF2-40B4-BE49-F238E27FC236}">
                <a16:creationId xmlns:a16="http://schemas.microsoft.com/office/drawing/2014/main" id="{9281D93F-160F-CEB6-3D47-FEE3B75491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890" y="5845575"/>
            <a:ext cx="775830" cy="76748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8ED807F-2FEC-67A5-E331-DBD49C2C033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9153" y="620051"/>
            <a:ext cx="769611" cy="848902"/>
          </a:xfrm>
          <a:prstGeom prst="rect">
            <a:avLst/>
          </a:prstGeom>
        </p:spPr>
      </p:pic>
      <p:pic>
        <p:nvPicPr>
          <p:cNvPr id="13" name="Inhaltsplatzhalter 12" descr="Ein Bild, das draußen, Gebäude, Brücke, Bogenbrücke enthält.&#10;&#10;KI-generierte Inhalte können fehlerhaft sein.">
            <a:extLst>
              <a:ext uri="{FF2B5EF4-FFF2-40B4-BE49-F238E27FC236}">
                <a16:creationId xmlns:a16="http://schemas.microsoft.com/office/drawing/2014/main" id="{5F3F87AA-4E91-474F-6170-387A6B047D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2" t="11356" r="6836" b="4844"/>
          <a:stretch/>
        </p:blipFill>
        <p:spPr>
          <a:xfrm>
            <a:off x="697947" y="342900"/>
            <a:ext cx="8207928" cy="5792518"/>
          </a:xfrm>
        </p:spPr>
      </p:pic>
    </p:spTree>
    <p:extLst>
      <p:ext uri="{BB962C8B-B14F-4D97-AF65-F5344CB8AC3E}">
        <p14:creationId xmlns:p14="http://schemas.microsoft.com/office/powerpoint/2010/main" val="1711780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9000">
        <p:split orient="vert"/>
      </p:transition>
    </mc:Choice>
    <mc:Fallback>
      <p:transition spd="slow" advTm="900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43CC16-BBAC-7356-D3F8-4DA4B62CB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CF4DCE91-B869-D409-32E1-99BAA22B77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4" t="9112" r="7737" b="7438"/>
          <a:stretch/>
        </p:blipFill>
        <p:spPr>
          <a:xfrm>
            <a:off x="952500" y="586859"/>
            <a:ext cx="7353300" cy="5394841"/>
          </a:xfr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79C74B4-FB9B-8657-5EAC-9EE724DC5A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970" y="6203051"/>
            <a:ext cx="2472896" cy="410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 descr="Ein Bild, das Flagge, Stern, Symbol, Electric Blue (Farbe) enthält.&#10;&#10;KI-generierte Inhalte können fehlerhaft sein.">
            <a:extLst>
              <a:ext uri="{FF2B5EF4-FFF2-40B4-BE49-F238E27FC236}">
                <a16:creationId xmlns:a16="http://schemas.microsoft.com/office/drawing/2014/main" id="{E51001B9-1609-9A0E-D5FF-864584D6DB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879" y="586859"/>
            <a:ext cx="1319841" cy="882094"/>
          </a:xfrm>
          <a:prstGeom prst="rect">
            <a:avLst/>
          </a:prstGeom>
        </p:spPr>
      </p:pic>
      <p:pic>
        <p:nvPicPr>
          <p:cNvPr id="6" name="Grafik 5" descr="Ein Bild, das Text, Schrift, Screenshot, Design enthält.&#10;&#10;KI-generierte Inhalte können fehlerhaft sein.">
            <a:extLst>
              <a:ext uri="{FF2B5EF4-FFF2-40B4-BE49-F238E27FC236}">
                <a16:creationId xmlns:a16="http://schemas.microsoft.com/office/drawing/2014/main" id="{9281D93F-160F-CEB6-3D47-FEE3B75491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890" y="5845575"/>
            <a:ext cx="775830" cy="76748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8ED807F-2FEC-67A5-E331-DBD49C2C033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9153" y="620051"/>
            <a:ext cx="769611" cy="84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195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000">
        <p:split orient="vert"/>
      </p:transition>
    </mc:Choice>
    <mc:Fallback>
      <p:transition spd="slow" advTm="8000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>
            <a:extLst>
              <a:ext uri="{FF2B5EF4-FFF2-40B4-BE49-F238E27FC236}">
                <a16:creationId xmlns:a16="http://schemas.microsoft.com/office/drawing/2014/main" id="{060F180C-2127-9984-0601-BA5D73031FB5}"/>
              </a:ext>
            </a:extLst>
          </p:cNvPr>
          <p:cNvSpPr txBox="1"/>
          <p:nvPr/>
        </p:nvSpPr>
        <p:spPr>
          <a:xfrm>
            <a:off x="8590970" y="1983027"/>
            <a:ext cx="329623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Completion of dismantling (?) of the Romanesque bridge</a:t>
            </a:r>
          </a:p>
          <a:p>
            <a:endParaRPr lang="de-AT" sz="600" dirty="0"/>
          </a:p>
          <a:p>
            <a:pPr>
              <a:defRPr/>
            </a:pPr>
            <a:r>
              <a:rPr lang="de-DE" sz="1800" dirty="0">
                <a:solidFill>
                  <a:prstClr val="black"/>
                </a:solidFill>
              </a:rPr>
              <a:t>1997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75000"/>
                  <a:lumOff val="25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endParaRPr lang="de-AT" sz="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de-DE" dirty="0"/>
          </a:p>
          <a:p>
            <a:endParaRPr lang="de-DE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de-DE" sz="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C062096-5959-EB98-F9A0-D4172EF118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970" y="6203051"/>
            <a:ext cx="2472896" cy="410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 descr="Ein Bild, das Flagge, Stern, Symbol, Electric Blue (Farbe) enthält.&#10;&#10;KI-generierte Inhalte können fehlerhaft sein.">
            <a:extLst>
              <a:ext uri="{FF2B5EF4-FFF2-40B4-BE49-F238E27FC236}">
                <a16:creationId xmlns:a16="http://schemas.microsoft.com/office/drawing/2014/main" id="{5F99FCAD-07BF-E82F-7C7C-ED79E5B4E2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879" y="586859"/>
            <a:ext cx="1319841" cy="882094"/>
          </a:xfrm>
          <a:prstGeom prst="rect">
            <a:avLst/>
          </a:prstGeom>
        </p:spPr>
      </p:pic>
      <p:pic>
        <p:nvPicPr>
          <p:cNvPr id="12" name="Grafik 11" descr="Ein Bild, das Text, Schrift, Screenshot, Design enthält.&#10;&#10;KI-generierte Inhalte können fehlerhaft sein.">
            <a:extLst>
              <a:ext uri="{FF2B5EF4-FFF2-40B4-BE49-F238E27FC236}">
                <a16:creationId xmlns:a16="http://schemas.microsoft.com/office/drawing/2014/main" id="{EA3F6262-30B2-BA64-96C0-348941A75D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890" y="5845575"/>
            <a:ext cx="775830" cy="767488"/>
          </a:xfrm>
          <a:prstGeom prst="rect">
            <a:avLst/>
          </a:prstGeom>
        </p:spPr>
      </p:pic>
      <p:pic>
        <p:nvPicPr>
          <p:cNvPr id="4" name="Grafik 3" descr="Ein Bild, das Kleidung, Person, draußen, Himmel enthält.&#10;&#10;KI-generierte Inhalte können fehlerhaft sein.">
            <a:extLst>
              <a:ext uri="{FF2B5EF4-FFF2-40B4-BE49-F238E27FC236}">
                <a16:creationId xmlns:a16="http://schemas.microsoft.com/office/drawing/2014/main" id="{4CFFBA97-19E7-328F-190E-262E3915AF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7"/>
            <a:ext cx="6982905" cy="492237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21F8772-22F5-D5D0-121A-795406E34FAF}"/>
              </a:ext>
            </a:extLst>
          </p:cNvPr>
          <p:cNvSpPr txBox="1"/>
          <p:nvPr/>
        </p:nvSpPr>
        <p:spPr>
          <a:xfrm>
            <a:off x="8539701" y="5660909"/>
            <a:ext cx="2722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err="1">
                <a:solidFill>
                  <a:schemeClr val="bg1">
                    <a:lumMod val="65000"/>
                  </a:schemeClr>
                </a:solidFill>
              </a:rPr>
              <a:t>StAZ</a:t>
            </a:r>
            <a:r>
              <a:rPr lang="de-AT" dirty="0">
                <a:solidFill>
                  <a:schemeClr val="bg1">
                    <a:lumMod val="65000"/>
                  </a:schemeClr>
                </a:solidFill>
              </a:rPr>
              <a:t> BA-01-undatiert-323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CB75EE2-BDCF-9424-422E-ABFB8A75B90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9153" y="620051"/>
            <a:ext cx="769611" cy="84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736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split orient="vert"/>
      </p:transition>
    </mc:Choice>
    <mc:Fallback>
      <p:transition spd="slow" advTm="5000">
        <p:split orient="vert"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Office PowerPoint</Application>
  <PresentationFormat>Breitbild</PresentationFormat>
  <Paragraphs>12</Paragraphs>
  <Slides>6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</vt:lpstr>
      <vt:lpstr>Romanesque Bridge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Stadtgemeinde Zwettl-NÖ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Stadtarchiv Zwettl</dc:creator>
  <cp:lastModifiedBy>Stadtarchiv Zwettl</cp:lastModifiedBy>
  <cp:revision>2</cp:revision>
  <dcterms:created xsi:type="dcterms:W3CDTF">2025-09-21T12:37:58Z</dcterms:created>
  <dcterms:modified xsi:type="dcterms:W3CDTF">2025-09-21T13:34:03Z</dcterms:modified>
</cp:coreProperties>
</file>